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9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17" autoAdjust="0"/>
  </p:normalViewPr>
  <p:slideViewPr>
    <p:cSldViewPr>
      <p:cViewPr varScale="1">
        <p:scale>
          <a:sx n="78" d="100"/>
          <a:sy n="78" d="100"/>
        </p:scale>
        <p:origin x="13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seye dese" userId="ac8704d341b229fd" providerId="LiveId" clId="{F1B66B06-2F1A-429E-81C2-1E25E1CCAF1F}"/>
    <pc:docChg chg="modSld">
      <pc:chgData name="etseye dese" userId="ac8704d341b229fd" providerId="LiveId" clId="{F1B66B06-2F1A-429E-81C2-1E25E1CCAF1F}" dt="2024-04-28T11:08:52.909" v="6"/>
      <pc:docMkLst>
        <pc:docMk/>
      </pc:docMkLst>
      <pc:sldChg chg="modNotesTx">
        <pc:chgData name="etseye dese" userId="ac8704d341b229fd" providerId="LiveId" clId="{F1B66B06-2F1A-429E-81C2-1E25E1CCAF1F}" dt="2024-04-28T11:08:52.909" v="6"/>
        <pc:sldMkLst>
          <pc:docMk/>
          <pc:sldMk cId="0" sldId="268"/>
        </pc:sldMkLst>
      </pc:sldChg>
      <pc:sldChg chg="modSp mod">
        <pc:chgData name="etseye dese" userId="ac8704d341b229fd" providerId="LiveId" clId="{F1B66B06-2F1A-429E-81C2-1E25E1CCAF1F}" dt="2024-04-28T09:07:29.875" v="1" actId="1035"/>
        <pc:sldMkLst>
          <pc:docMk/>
          <pc:sldMk cId="0" sldId="273"/>
        </pc:sldMkLst>
        <pc:picChg chg="mod">
          <ac:chgData name="etseye dese" userId="ac8704d341b229fd" providerId="LiveId" clId="{F1B66B06-2F1A-429E-81C2-1E25E1CCAF1F}" dt="2024-04-28T09:07:29.875" v="1" actId="1035"/>
          <ac:picMkLst>
            <pc:docMk/>
            <pc:sldMk cId="0" sldId="273"/>
            <ac:picMk id="2" creationId="{00000000-0000-0000-0000-000000000000}"/>
          </ac:picMkLst>
        </pc:picChg>
      </pc:sldChg>
      <pc:sldChg chg="modSp mod">
        <pc:chgData name="etseye dese" userId="ac8704d341b229fd" providerId="LiveId" clId="{F1B66B06-2F1A-429E-81C2-1E25E1CCAF1F}" dt="2024-04-28T10:26:43.268" v="3" actId="1035"/>
        <pc:sldMkLst>
          <pc:docMk/>
          <pc:sldMk cId="0" sldId="278"/>
        </pc:sldMkLst>
        <pc:picChg chg="mod">
          <ac:chgData name="etseye dese" userId="ac8704d341b229fd" providerId="LiveId" clId="{F1B66B06-2F1A-429E-81C2-1E25E1CCAF1F}" dt="2024-04-28T10:26:43.268" v="3" actId="1035"/>
          <ac:picMkLst>
            <pc:docMk/>
            <pc:sldMk cId="0" sldId="278"/>
            <ac:picMk id="2" creationId="{00000000-0000-0000-0000-000000000000}"/>
          </ac:picMkLst>
        </pc:picChg>
      </pc:sldChg>
      <pc:sldChg chg="modSp mod">
        <pc:chgData name="etseye dese" userId="ac8704d341b229fd" providerId="LiveId" clId="{F1B66B06-2F1A-429E-81C2-1E25E1CCAF1F}" dt="2024-04-28T10:41:06.922" v="5" actId="1035"/>
        <pc:sldMkLst>
          <pc:docMk/>
          <pc:sldMk cId="0" sldId="279"/>
        </pc:sldMkLst>
        <pc:picChg chg="mod">
          <ac:chgData name="etseye dese" userId="ac8704d341b229fd" providerId="LiveId" clId="{F1B66B06-2F1A-429E-81C2-1E25E1CCAF1F}" dt="2024-04-28T10:41:06.922" v="5" actId="1035"/>
          <ac:picMkLst>
            <pc:docMk/>
            <pc:sldMk cId="0" sldId="279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12317-4856-4F6E-8EBD-2874755A289C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444C4-E5C7-4491-AF5E-E8B791823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6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manager.com/guides/project-timelin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Mandatory Dependencies:-</a:t>
            </a:r>
            <a:r>
              <a:rPr lang="en-US" b="0" i="0" dirty="0">
                <a:solidFill>
                  <a:srgbClr val="E8E8E8"/>
                </a:solidFill>
                <a:effectLst/>
                <a:latin typeface="Google Sans"/>
              </a:rPr>
              <a:t>These dependencies are based on the physical or logical relationship between tasks and the order in which they must be completed. For example, 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/>
              </a:rPr>
              <a:t>the installation of a foundation must be completed before building construction can begin</a:t>
            </a:r>
            <a:r>
              <a:rPr lang="en-US" b="0" i="0" dirty="0">
                <a:solidFill>
                  <a:srgbClr val="E8E8E8"/>
                </a:solidFill>
                <a:effectLst/>
                <a:latin typeface="Google San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44C4-E5C7-4491-AF5E-E8B7918231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3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01423"/>
                </a:solidFill>
                <a:effectLst/>
                <a:highlight>
                  <a:srgbClr val="ECF1F7"/>
                </a:highlight>
                <a:latin typeface="Inter"/>
              </a:rPr>
              <a:t>Critical Path Method (CPM) Formula</a:t>
            </a:r>
          </a:p>
          <a:p>
            <a:pPr algn="l"/>
            <a:r>
              <a:rPr lang="en-US" b="0" i="0" dirty="0">
                <a:solidFill>
                  <a:srgbClr val="101423"/>
                </a:solidFill>
                <a:effectLst/>
                <a:highlight>
                  <a:srgbClr val="ECF1F7"/>
                </a:highlight>
                <a:latin typeface="Inter"/>
              </a:rPr>
              <a:t>Before we learn how to use the CPM formula, we need to understand some key CPM concepts.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423"/>
                </a:solidFill>
                <a:effectLst/>
                <a:highlight>
                  <a:srgbClr val="ECF1F7"/>
                </a:highlight>
                <a:latin typeface="Inter"/>
              </a:rPr>
              <a:t>Earliest start time (ES): This is simply the earliest time that a task can be started in your project. You cannot determine this without first knowing if there are any task dependencies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423"/>
                </a:solidFill>
                <a:effectLst/>
                <a:highlight>
                  <a:srgbClr val="ECF1F7"/>
                </a:highlight>
                <a:latin typeface="Inter"/>
              </a:rPr>
              <a:t>Latest start time (LS): This is the very last minute in which you can start a task before it threatens to delay your </a:t>
            </a:r>
            <a:r>
              <a:rPr lang="en-US" b="0" i="0" u="none" strike="noStrike" dirty="0">
                <a:solidFill>
                  <a:srgbClr val="00ADB2"/>
                </a:solidFill>
                <a:effectLst/>
                <a:highlight>
                  <a:srgbClr val="ECF1F7"/>
                </a:highlight>
                <a:latin typeface="Inter"/>
                <a:hlinkClick r:id="rId3"/>
              </a:rPr>
              <a:t>project timeline</a:t>
            </a:r>
            <a:endParaRPr lang="en-US" b="0" i="0" dirty="0">
              <a:solidFill>
                <a:srgbClr val="101423"/>
              </a:solidFill>
              <a:effectLst/>
              <a:highlight>
                <a:srgbClr val="ECF1F7"/>
              </a:highlight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423"/>
                </a:solidFill>
                <a:effectLst/>
                <a:highlight>
                  <a:srgbClr val="ECF1F7"/>
                </a:highlight>
                <a:latin typeface="Inter"/>
              </a:rPr>
              <a:t>Earliest finish time (EF): The earliest an activity can be completed, based on its duration and its earliest start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423"/>
                </a:solidFill>
                <a:effectLst/>
                <a:highlight>
                  <a:srgbClr val="ECF1F7"/>
                </a:highlight>
                <a:latin typeface="Inter"/>
              </a:rPr>
              <a:t>Latest finish time (LF): The latest an activity can be completed, based on its duration and its latest start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01423"/>
                </a:solidFill>
                <a:effectLst/>
                <a:highlight>
                  <a:srgbClr val="ECF1F7"/>
                </a:highlight>
                <a:latin typeface="Inter"/>
              </a:rPr>
              <a:t>Float: Also known as slack, float is a term that describes how long you can delay a task before it impacts its task sequence and the project schedule. </a:t>
            </a:r>
            <a:r>
              <a:rPr lang="en-US" b="0" i="0">
                <a:solidFill>
                  <a:srgbClr val="101423"/>
                </a:solidFill>
                <a:effectLst/>
                <a:highlight>
                  <a:srgbClr val="ECF1F7"/>
                </a:highlight>
                <a:latin typeface="Inter"/>
              </a:rPr>
              <a:t>The tasks on the critical path have zero float because they can’t be delayed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44C4-E5C7-4491-AF5E-E8B7918231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8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218032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../../../../../Hyperlink%201%20PERT%20Project%20Schedulingssssssssssssssssssss.pp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Documents/Hyperlink%203%20Crashing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sp>
        <p:nvSpPr>
          <p:cNvPr id="3" name="Oval 2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483B239D-CFBC-DB58-4F3C-F5E173FF600F}"/>
              </a:ext>
            </a:extLst>
          </p:cNvPr>
          <p:cNvSpPr/>
          <p:nvPr/>
        </p:nvSpPr>
        <p:spPr>
          <a:xfrm>
            <a:off x="3886200" y="5715000"/>
            <a:ext cx="1600200" cy="762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PERT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9144000" cy="6858000"/>
          </a:xfrm>
          <a:prstGeom prst="rect">
            <a:avLst/>
          </a:prstGeom>
        </p:spPr>
      </p:pic>
      <p:sp>
        <p:nvSpPr>
          <p:cNvPr id="3" name="Oval 2">
            <a:hlinkClick r:id="rId3" action="ppaction://hlinkfile"/>
            <a:extLst>
              <a:ext uri="{FF2B5EF4-FFF2-40B4-BE49-F238E27FC236}">
                <a16:creationId xmlns:a16="http://schemas.microsoft.com/office/drawing/2014/main" id="{2E5A82BF-32CC-9369-245D-8DC413654BBF}"/>
              </a:ext>
            </a:extLst>
          </p:cNvPr>
          <p:cNvSpPr/>
          <p:nvPr/>
        </p:nvSpPr>
        <p:spPr>
          <a:xfrm>
            <a:off x="2209800" y="39624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CRASHING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946EC-0F8F-702E-3110-FBD17D83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53439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9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8">
  <a:themeElements>
    <a:clrScheme name="Theme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225</Words>
  <Application>Microsoft Office PowerPoint</Application>
  <PresentationFormat>On-screen Show (4:3)</PresentationFormat>
  <Paragraphs>12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Google Sans</vt:lpstr>
      <vt:lpstr>Inter</vt:lpstr>
      <vt:lpstr>Theme8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etseye dese</cp:lastModifiedBy>
  <cp:revision>3</cp:revision>
  <dcterms:created xsi:type="dcterms:W3CDTF">2024-04-15T06:54:15Z</dcterms:created>
  <dcterms:modified xsi:type="dcterms:W3CDTF">2024-11-14T08:27:29Z</dcterms:modified>
  <cp:category/>
</cp:coreProperties>
</file>